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4" r:id="rId5"/>
    <p:sldId id="260" r:id="rId6"/>
    <p:sldId id="265" r:id="rId7"/>
    <p:sldId id="261" r:id="rId8"/>
    <p:sldId id="266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91B89-9B69-4F62-8618-401ED2A71A1E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8D982-4C64-477E-8EFD-CEA7956FE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481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8D982-4C64-477E-8EFD-CEA7956FEA35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77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8D982-4C64-477E-8EFD-CEA7956FEA35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657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8D982-4C64-477E-8EFD-CEA7956FEA35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547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8D982-4C64-477E-8EFD-CEA7956FEA35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0808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8D982-4C64-477E-8EFD-CEA7956FEA35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091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C1791-BFCE-46DF-8B90-96FD87153202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2D23-66C7-4E6C-8E77-16762A852752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B334-90DD-48F5-876D-4559CB1187D5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9D96-2DB7-4C8E-BFAA-B946FEC2DF6B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0D59-772C-4D54-80D4-AC27D6FDA85E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4197-66CF-41AB-AF4D-3DB91D1F1724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0E706-1BE8-496B-9487-F9CC79E2AABA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1571-E48C-4831-8668-9C60CAC87B87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5E4A-56E8-492E-B4A8-1A7164FFB08C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7852-486B-4F1E-B483-864331950CC5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0990-7DF1-49F7-BB31-4845AED25ACA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F7893-8B0D-4E85-9FA4-7DCCF7582B9A}" type="datetime1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DE277-B37C-4EA7-9B34-5AE1C5B83E8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l-GR" sz="2000" dirty="0" err="1" smtClean="0">
                <a:solidFill>
                  <a:srgbClr val="2CA398"/>
                </a:solidFill>
              </a:rPr>
              <a:t>Σχολικ</a:t>
            </a:r>
            <a:r>
              <a:rPr lang="x-none" sz="2000" smtClean="0">
                <a:solidFill>
                  <a:srgbClr val="2CA398"/>
                </a:solidFill>
              </a:rPr>
              <a:t>ό</a:t>
            </a:r>
            <a:r>
              <a:rPr lang="el-GR" sz="20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mtClean="0">
                <a:solidFill>
                  <a:srgbClr val="2CA398"/>
                </a:solidFill>
              </a:rPr>
              <a:t/>
            </a:r>
            <a:br>
              <a:rPr lang="x-none" smtClean="0">
                <a:solidFill>
                  <a:srgbClr val="2CA398"/>
                </a:solidFill>
              </a:rPr>
            </a:br>
            <a:r>
              <a:rPr lang="el-GR" dirty="0" smtClean="0">
                <a:solidFill>
                  <a:srgbClr val="2CA398"/>
                </a:solidFill>
              </a:rPr>
              <a:t>2</a:t>
            </a:r>
            <a:r>
              <a:rPr lang="el-GR" baseline="30000" dirty="0" smtClean="0">
                <a:solidFill>
                  <a:srgbClr val="2CA398"/>
                </a:solidFill>
              </a:rPr>
              <a:t>ο</a:t>
            </a:r>
            <a:r>
              <a:rPr lang="el-GR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776864" cy="4608512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pPr algn="l"/>
            <a:r>
              <a:rPr lang="el-GR" sz="2400" b="1" dirty="0"/>
              <a:t>Κοινωνική </a:t>
            </a:r>
            <a:r>
              <a:rPr lang="el-GR" sz="2400" b="1" dirty="0" smtClean="0"/>
              <a:t>Δεξιότητα: ΣΕΒΑΣΜΟΣ</a:t>
            </a:r>
          </a:p>
          <a:p>
            <a:pPr algn="l"/>
            <a:r>
              <a:rPr lang="el-GR" sz="2400" b="1" dirty="0" smtClean="0"/>
              <a:t>ΣΤΟΧΟΣ:</a:t>
            </a:r>
            <a:r>
              <a:rPr lang="en-US" sz="2400" b="1" dirty="0" smtClean="0"/>
              <a:t> </a:t>
            </a:r>
            <a:r>
              <a:rPr lang="el-GR" sz="2400" b="1" dirty="0" smtClean="0">
                <a:solidFill>
                  <a:schemeClr val="tx1"/>
                </a:solidFill>
              </a:rPr>
              <a:t>Διατηρώ καθαρό τον χώρο (αίθουσα και θρανίο).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l-GR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B7ECC28-6875-EB47-A280-76ED9B32ACD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9280"/>
            <a:ext cx="7776864" cy="7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  <p:pic>
        <p:nvPicPr>
          <p:cNvPr id="7" name="6 - Εικόνα" descr="Αποτέλεσμα εικόνας για ΚΑΘΑΡΗ ΤΑΞΗ-ΘΡΑΝΙΟ"/>
          <p:cNvPicPr/>
          <p:nvPr/>
        </p:nvPicPr>
        <p:blipFill>
          <a:blip r:embed="rId5" cstate="print"/>
          <a:srcRect b="48690"/>
          <a:stretch>
            <a:fillRect/>
          </a:stretch>
        </p:blipFill>
        <p:spPr bwMode="auto">
          <a:xfrm>
            <a:off x="1934845" y="2780928"/>
            <a:ext cx="527431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Αποτέλεσμα εικόνας για ΚΑΘΑΡΗ ΤΑΞΗ-ΘΡΑΝΙΟ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268760"/>
            <a:ext cx="2376263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l-GR" sz="2000" dirty="0" err="1" smtClean="0">
                <a:solidFill>
                  <a:srgbClr val="2CA398"/>
                </a:solidFill>
              </a:rPr>
              <a:t>Σχολικ</a:t>
            </a:r>
            <a:r>
              <a:rPr lang="x-none" sz="2000" smtClean="0">
                <a:solidFill>
                  <a:srgbClr val="2CA398"/>
                </a:solidFill>
              </a:rPr>
              <a:t>ό</a:t>
            </a:r>
            <a:r>
              <a:rPr lang="el-GR" sz="20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mtClean="0">
                <a:solidFill>
                  <a:srgbClr val="2CA398"/>
                </a:solidFill>
              </a:rPr>
              <a:t/>
            </a:r>
            <a:br>
              <a:rPr lang="x-none" smtClean="0">
                <a:solidFill>
                  <a:srgbClr val="2CA398"/>
                </a:solidFill>
              </a:rPr>
            </a:br>
            <a:r>
              <a:rPr lang="el-GR" dirty="0" smtClean="0">
                <a:solidFill>
                  <a:srgbClr val="2CA398"/>
                </a:solidFill>
              </a:rPr>
              <a:t>2</a:t>
            </a:r>
            <a:r>
              <a:rPr lang="el-GR" baseline="30000" dirty="0" smtClean="0">
                <a:solidFill>
                  <a:srgbClr val="2CA398"/>
                </a:solidFill>
              </a:rPr>
              <a:t>ο</a:t>
            </a:r>
            <a:r>
              <a:rPr lang="el-GR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7776864" cy="408200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l-GR" b="1" u="sng" dirty="0" smtClean="0">
                <a:solidFill>
                  <a:schemeClr val="tx1"/>
                </a:solidFill>
              </a:rPr>
              <a:t>Αναφέρετε για ποιους λόγους </a:t>
            </a:r>
          </a:p>
          <a:p>
            <a:pPr algn="l"/>
            <a:r>
              <a:rPr lang="el-GR" b="1" u="sng" dirty="0" smtClean="0">
                <a:solidFill>
                  <a:schemeClr val="tx1"/>
                </a:solidFill>
              </a:rPr>
              <a:t>πρέπει να είναι καθαρή η τάξη </a:t>
            </a:r>
          </a:p>
          <a:p>
            <a:pPr algn="l"/>
            <a:r>
              <a:rPr lang="el-GR" b="1" u="sng" dirty="0" smtClean="0">
                <a:solidFill>
                  <a:schemeClr val="tx1"/>
                </a:solidFill>
              </a:rPr>
              <a:t>και το θρανίο  μας:</a:t>
            </a:r>
          </a:p>
          <a:p>
            <a:pPr algn="l"/>
            <a:endParaRPr lang="el-GR" dirty="0" smtClean="0"/>
          </a:p>
          <a:p>
            <a:pPr algn="l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Στο θρανίο εκτελούμε τις περισσότερες εργασίες μας στο σχολείο.</a:t>
            </a:r>
          </a:p>
          <a:p>
            <a:pPr algn="l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Η καθαριότητα  είναι δείγμα πολιτισμού </a:t>
            </a:r>
          </a:p>
          <a:p>
            <a:pPr algn="l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 Η καθαριότητα  είναι σημαντικός παράγοντας ενός υγιούς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περιβάλλοντος. </a:t>
            </a:r>
          </a:p>
          <a:p>
            <a:pPr algn="l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Ακόμη πρέπει να καταλάβουμε όλοι ότι το θρανίο μας δεν μας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ανήκει και οφείλουμε να το παραδώσουμε στους επόμενους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 μαθητές σε πολύ καλή κατάσταση.</a:t>
            </a:r>
          </a:p>
          <a:p>
            <a:pPr algn="l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Η τάξη μας φιλοξενεί 5 ώρες περίπου κάθε μέρα γι αυτό πρέπει να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</a:rPr>
              <a:t> είναι καθαρή.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B7ECC28-6875-EB47-A280-76ED9B32ACD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9280"/>
            <a:ext cx="7776864" cy="7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l-GR" sz="2000" dirty="0" err="1" smtClean="0">
                <a:solidFill>
                  <a:srgbClr val="2CA398"/>
                </a:solidFill>
              </a:rPr>
              <a:t>Σχολικ</a:t>
            </a:r>
            <a:r>
              <a:rPr lang="x-none" sz="2000" smtClean="0">
                <a:solidFill>
                  <a:srgbClr val="2CA398"/>
                </a:solidFill>
              </a:rPr>
              <a:t>ό</a:t>
            </a:r>
            <a:r>
              <a:rPr lang="el-GR" sz="20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mtClean="0">
                <a:solidFill>
                  <a:srgbClr val="2CA398"/>
                </a:solidFill>
              </a:rPr>
              <a:t/>
            </a:r>
            <a:br>
              <a:rPr lang="x-none" smtClean="0">
                <a:solidFill>
                  <a:srgbClr val="2CA398"/>
                </a:solidFill>
              </a:rPr>
            </a:br>
            <a:r>
              <a:rPr lang="el-GR" dirty="0" smtClean="0">
                <a:solidFill>
                  <a:srgbClr val="2CA398"/>
                </a:solidFill>
              </a:rPr>
              <a:t>2</a:t>
            </a:r>
            <a:r>
              <a:rPr lang="el-GR" baseline="30000" dirty="0" smtClean="0">
                <a:solidFill>
                  <a:srgbClr val="2CA398"/>
                </a:solidFill>
              </a:rPr>
              <a:t>ο</a:t>
            </a:r>
            <a:r>
              <a:rPr lang="el-GR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776864" cy="4680520"/>
          </a:xfrm>
        </p:spPr>
        <p:txBody>
          <a:bodyPr>
            <a:normAutofit/>
          </a:bodyPr>
          <a:lstStyle/>
          <a:p>
            <a:pPr algn="l"/>
            <a:r>
              <a:rPr lang="el-GR" b="1" dirty="0" smtClean="0">
                <a:solidFill>
                  <a:srgbClr val="7030A0"/>
                </a:solidFill>
              </a:rPr>
              <a:t>Ελέγχω αν είναι καθαρό το θρανίο μου;</a:t>
            </a:r>
          </a:p>
          <a:p>
            <a:pPr marL="514350" indent="-514350" algn="l"/>
            <a:r>
              <a:rPr lang="el-GR" b="1" dirty="0" smtClean="0">
                <a:solidFill>
                  <a:srgbClr val="7030A0"/>
                </a:solidFill>
              </a:rPr>
              <a:t>     </a:t>
            </a:r>
            <a:r>
              <a:rPr lang="el-GR" sz="2400" b="1" dirty="0" smtClean="0">
                <a:solidFill>
                  <a:srgbClr val="7030A0"/>
                </a:solidFill>
              </a:rPr>
              <a:t>1) Είναι το θρανίο σου ζωγραφισμένο;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2) Μήπως είναι γραμμένο;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3) Μουτζούρες;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4) Χαραγμένο;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5) Βρόμικο από φαγητά ή χυμούς;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6) Έχει αυτοκόλλητα;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r>
              <a:rPr lang="el-GR" sz="2400" b="1" dirty="0" smtClean="0">
                <a:solidFill>
                  <a:srgbClr val="7030A0"/>
                </a:solidFill>
              </a:rPr>
              <a:t>7) Υπολείμματα από κόλλες, </a:t>
            </a:r>
            <a:r>
              <a:rPr lang="el-GR" sz="2400" b="1" dirty="0" err="1" smtClean="0">
                <a:solidFill>
                  <a:srgbClr val="7030A0"/>
                </a:solidFill>
              </a:rPr>
              <a:t>σβήστρας</a:t>
            </a:r>
            <a:r>
              <a:rPr lang="en-US" sz="2400" b="1" dirty="0" smtClean="0">
                <a:solidFill>
                  <a:srgbClr val="7030A0"/>
                </a:solidFill>
              </a:rPr>
              <a:t>,</a:t>
            </a:r>
            <a:r>
              <a:rPr lang="el-GR" sz="2400" b="1" dirty="0" smtClean="0">
                <a:solidFill>
                  <a:srgbClr val="7030A0"/>
                </a:solidFill>
              </a:rPr>
              <a:t> χρώματα;</a:t>
            </a:r>
          </a:p>
          <a:p>
            <a:pPr marL="514350" indent="-514350" algn="l"/>
            <a:r>
              <a:rPr lang="el-GR" sz="2400" b="1" dirty="0" smtClean="0">
                <a:solidFill>
                  <a:srgbClr val="7030A0"/>
                </a:solidFill>
              </a:rPr>
              <a:t>        8) Αν υπάρχουν  κάτω από το θρανίο χαρτιά, μαντηλάκια, μπουκάλια, σκουπίδια. κ.α.</a:t>
            </a:r>
          </a:p>
          <a:p>
            <a:pPr marL="514350" indent="-514350" algn="l"/>
            <a:endParaRPr lang="el-GR" dirty="0" smtClean="0"/>
          </a:p>
          <a:p>
            <a:pPr marL="514350" indent="-514350" algn="l">
              <a:buFont typeface="+mj-lt"/>
              <a:buAutoNum type="arabicPeriod"/>
            </a:pPr>
            <a:endParaRPr lang="el-GR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B7ECC28-6875-EB47-A280-76ED9B32ACD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9280"/>
            <a:ext cx="7776864" cy="7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Θέση περιεχομένου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340769"/>
            <a:ext cx="4176464" cy="2304255"/>
          </a:xfrm>
          <a:prstGeom prst="rect">
            <a:avLst/>
          </a:prstGeom>
        </p:spPr>
      </p:pic>
      <p:pic>
        <p:nvPicPr>
          <p:cNvPr id="6" name="5 - Εικόνα" descr="Οξυγόνο : Πως να κάνεις το θρανίο σου πεντακάθαρο!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077072"/>
            <a:ext cx="417646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err="1" smtClean="0">
                <a:solidFill>
                  <a:srgbClr val="2CA398"/>
                </a:solidFill>
              </a:rPr>
              <a:t>Σχολικ</a:t>
            </a:r>
            <a:r>
              <a:rPr lang="x-none" sz="2400" smtClean="0">
                <a:solidFill>
                  <a:srgbClr val="2CA398"/>
                </a:solidFill>
              </a:rPr>
              <a:t>ό</a:t>
            </a:r>
            <a:r>
              <a:rPr lang="el-GR" sz="24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z="2400" smtClean="0">
                <a:solidFill>
                  <a:srgbClr val="2CA398"/>
                </a:solidFill>
              </a:rPr>
              <a:t/>
            </a:r>
            <a:br>
              <a:rPr lang="x-none" sz="2400" smtClean="0">
                <a:solidFill>
                  <a:srgbClr val="2CA398"/>
                </a:solidFill>
              </a:rPr>
            </a:br>
            <a:r>
              <a:rPr lang="el-GR" sz="3600" dirty="0" smtClean="0">
                <a:solidFill>
                  <a:srgbClr val="2CA398"/>
                </a:solidFill>
              </a:rPr>
              <a:t>2</a:t>
            </a:r>
            <a:r>
              <a:rPr lang="el-GR" sz="3600" baseline="30000" dirty="0" smtClean="0">
                <a:solidFill>
                  <a:srgbClr val="2CA398"/>
                </a:solidFill>
              </a:rPr>
              <a:t>ο</a:t>
            </a:r>
            <a:r>
              <a:rPr lang="el-GR" sz="3600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Θρανίο καθαρό: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Θρανίο βρόμικο: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4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1"/>
            <a:ext cx="7124070" cy="4104456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l-GR" sz="2000" dirty="0" err="1" smtClean="0">
                <a:solidFill>
                  <a:srgbClr val="2CA398"/>
                </a:solidFill>
              </a:rPr>
              <a:t>Σχολικ</a:t>
            </a:r>
            <a:r>
              <a:rPr lang="x-none" sz="2000" smtClean="0">
                <a:solidFill>
                  <a:srgbClr val="2CA398"/>
                </a:solidFill>
              </a:rPr>
              <a:t>ό</a:t>
            </a:r>
            <a:r>
              <a:rPr lang="el-GR" sz="20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mtClean="0">
                <a:solidFill>
                  <a:srgbClr val="2CA398"/>
                </a:solidFill>
              </a:rPr>
              <a:t/>
            </a:r>
            <a:br>
              <a:rPr lang="x-none" smtClean="0">
                <a:solidFill>
                  <a:srgbClr val="2CA398"/>
                </a:solidFill>
              </a:rPr>
            </a:br>
            <a:r>
              <a:rPr lang="el-GR" dirty="0" smtClean="0">
                <a:solidFill>
                  <a:srgbClr val="2CA398"/>
                </a:solidFill>
              </a:rPr>
              <a:t>2</a:t>
            </a:r>
            <a:r>
              <a:rPr lang="el-GR" baseline="30000" dirty="0" smtClean="0">
                <a:solidFill>
                  <a:srgbClr val="2CA398"/>
                </a:solidFill>
              </a:rPr>
              <a:t>ο</a:t>
            </a:r>
            <a:r>
              <a:rPr lang="el-GR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7776864" cy="4082008"/>
          </a:xfrm>
        </p:spPr>
        <p:txBody>
          <a:bodyPr>
            <a:normAutofit lnSpcReduction="10000"/>
          </a:bodyPr>
          <a:lstStyle/>
          <a:p>
            <a:pPr algn="l"/>
            <a:r>
              <a:rPr lang="el-GR" sz="3000" b="1" dirty="0" smtClean="0">
                <a:solidFill>
                  <a:srgbClr val="7030A0"/>
                </a:solidFill>
              </a:rPr>
              <a:t>Ελέγχω αν είναι καθαρή  η τάξη </a:t>
            </a:r>
            <a:r>
              <a:rPr lang="el-GR" sz="3000" b="1" dirty="0" smtClean="0">
                <a:solidFill>
                  <a:srgbClr val="7030A0"/>
                </a:solidFill>
              </a:rPr>
              <a:t>μου</a:t>
            </a:r>
            <a:r>
              <a:rPr lang="en-US" sz="3000" b="1" dirty="0">
                <a:solidFill>
                  <a:srgbClr val="7030A0"/>
                </a:solidFill>
              </a:rPr>
              <a:t>:</a:t>
            </a:r>
            <a:endParaRPr lang="el-GR" sz="3000" b="1" dirty="0" smtClean="0">
              <a:solidFill>
                <a:srgbClr val="7030A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 υπάρχουν κάδοι/σάκοι </a:t>
            </a: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ανακύκλωσης</a:t>
            </a:r>
            <a:endParaRPr lang="el-GR" sz="3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 υπάρχουν σκουπίδια στο </a:t>
            </a: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πάτωμα</a:t>
            </a:r>
            <a:endParaRPr lang="el-GR" sz="3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 οι τσάντες, οι ζακέτες και τα ατομικά αντικείμενα των παιδιών είναι </a:t>
            </a: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πεταμένα</a:t>
            </a:r>
            <a:endParaRPr lang="el-GR" sz="3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 είναι βρώμικο το πάτωμα και οι </a:t>
            </a: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βιβλιοθήκες</a:t>
            </a:r>
            <a:endParaRPr lang="el-GR" sz="3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Αν  είναι καθαρά τα </a:t>
            </a:r>
            <a:r>
              <a:rPr lang="el-GR" sz="3000" dirty="0" smtClean="0">
                <a:solidFill>
                  <a:schemeClr val="accent4">
                    <a:lumMod val="50000"/>
                  </a:schemeClr>
                </a:solidFill>
              </a:rPr>
              <a:t>τζάμια</a:t>
            </a:r>
            <a:r>
              <a:rPr lang="en-US" sz="30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l-GR" sz="3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l"/>
            <a:endParaRPr lang="el-GR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B7ECC28-6875-EB47-A280-76ED9B32ACD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9280"/>
            <a:ext cx="7776864" cy="7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Σε ποιον διάσημο επιστήμονα ανήκει αυτό το ακατάστατο γραφείο; Η φωτογραφία  τραβήχτηκε αμέσως μετά τον θάνατο του ιδιοκτήτη - ΜΗΧΑΝΗ ΤΟΥ ΧΡΟΝΟΥ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933056"/>
            <a:ext cx="453650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Καινούργια θρανία και καρέκλες από τον Ο.Σ.Κ. στο σχολείο μας | Οι  Ντελάληδες του 8ου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268761"/>
            <a:ext cx="453650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err="1" smtClean="0">
                <a:solidFill>
                  <a:srgbClr val="2CA398"/>
                </a:solidFill>
              </a:rPr>
              <a:t>Σχολικ</a:t>
            </a:r>
            <a:r>
              <a:rPr lang="x-none" sz="2400" smtClean="0">
                <a:solidFill>
                  <a:srgbClr val="2CA398"/>
                </a:solidFill>
              </a:rPr>
              <a:t>ό</a:t>
            </a:r>
            <a:r>
              <a:rPr lang="el-GR" sz="24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z="2400" smtClean="0">
                <a:solidFill>
                  <a:srgbClr val="2CA398"/>
                </a:solidFill>
              </a:rPr>
              <a:t/>
            </a:r>
            <a:br>
              <a:rPr lang="x-none" sz="2400" smtClean="0">
                <a:solidFill>
                  <a:srgbClr val="2CA398"/>
                </a:solidFill>
              </a:rPr>
            </a:br>
            <a:r>
              <a:rPr lang="el-GR" sz="3600" dirty="0" smtClean="0">
                <a:solidFill>
                  <a:srgbClr val="2CA398"/>
                </a:solidFill>
              </a:rPr>
              <a:t>2</a:t>
            </a:r>
            <a:r>
              <a:rPr lang="el-GR" sz="3600" baseline="30000" dirty="0" smtClean="0">
                <a:solidFill>
                  <a:srgbClr val="2CA398"/>
                </a:solidFill>
              </a:rPr>
              <a:t>ο</a:t>
            </a:r>
            <a:r>
              <a:rPr lang="el-GR" sz="3600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3250704" cy="4525963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Τάξη καθαρή και</a:t>
            </a:r>
          </a:p>
          <a:p>
            <a:pPr>
              <a:buNone/>
            </a:pPr>
            <a:r>
              <a:rPr lang="el-GR" dirty="0" smtClean="0"/>
              <a:t>φροντισμένη: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Τάξη βρώμικη και  </a:t>
            </a:r>
          </a:p>
          <a:p>
            <a:pPr>
              <a:buNone/>
            </a:pPr>
            <a:r>
              <a:rPr lang="el-GR" dirty="0" smtClean="0"/>
              <a:t>ακατάστατη:</a:t>
            </a:r>
          </a:p>
        </p:txBody>
      </p:sp>
      <p:pic>
        <p:nvPicPr>
          <p:cNvPr id="4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Αποτέλεσμα εικόνας για ΚΑΘΑΡΗ ΤΑΞΗ-ΘΡΑΝΙΟ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4845" y="1563833"/>
            <a:ext cx="5274310" cy="294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el-GR" sz="2000" dirty="0" err="1" smtClean="0">
                <a:solidFill>
                  <a:srgbClr val="2CA398"/>
                </a:solidFill>
              </a:rPr>
              <a:t>Σχολικ</a:t>
            </a:r>
            <a:r>
              <a:rPr lang="x-none" sz="2000" smtClean="0">
                <a:solidFill>
                  <a:srgbClr val="2CA398"/>
                </a:solidFill>
              </a:rPr>
              <a:t>ό</a:t>
            </a:r>
            <a:r>
              <a:rPr lang="el-GR" sz="20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mtClean="0">
                <a:solidFill>
                  <a:srgbClr val="2CA398"/>
                </a:solidFill>
              </a:rPr>
              <a:t/>
            </a:r>
            <a:br>
              <a:rPr lang="x-none" smtClean="0">
                <a:solidFill>
                  <a:srgbClr val="2CA398"/>
                </a:solidFill>
              </a:rPr>
            </a:br>
            <a:r>
              <a:rPr lang="el-GR" dirty="0" smtClean="0">
                <a:solidFill>
                  <a:srgbClr val="2CA398"/>
                </a:solidFill>
              </a:rPr>
              <a:t>2</a:t>
            </a:r>
            <a:r>
              <a:rPr lang="el-GR" baseline="30000" dirty="0" smtClean="0">
                <a:solidFill>
                  <a:srgbClr val="2CA398"/>
                </a:solidFill>
              </a:rPr>
              <a:t>ο</a:t>
            </a:r>
            <a:r>
              <a:rPr lang="el-GR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7776864" cy="4392488"/>
          </a:xfrm>
        </p:spPr>
        <p:txBody>
          <a:bodyPr>
            <a:normAutofit fontScale="62500" lnSpcReduction="20000"/>
          </a:bodyPr>
          <a:lstStyle/>
          <a:p>
            <a:pPr algn="l"/>
            <a:endParaRPr lang="el-GR" dirty="0"/>
          </a:p>
          <a:p>
            <a:pPr algn="l"/>
            <a:endParaRPr lang="el-GR" dirty="0" smtClean="0"/>
          </a:p>
          <a:p>
            <a:pPr algn="l"/>
            <a:endParaRPr lang="el-GR" dirty="0" smtClean="0"/>
          </a:p>
          <a:p>
            <a:pPr algn="l"/>
            <a:endParaRPr lang="el-GR" dirty="0" smtClean="0"/>
          </a:p>
          <a:p>
            <a:pPr algn="l"/>
            <a:endParaRPr lang="el-GR" dirty="0" smtClean="0"/>
          </a:p>
          <a:p>
            <a:pPr algn="l"/>
            <a:endParaRPr lang="el-GR" sz="3000" b="1" dirty="0" smtClean="0">
              <a:solidFill>
                <a:schemeClr val="tx1"/>
              </a:solidFill>
            </a:endParaRPr>
          </a:p>
          <a:p>
            <a:pPr algn="l"/>
            <a:endParaRPr lang="el-GR" sz="3000" b="1" dirty="0" smtClean="0">
              <a:solidFill>
                <a:schemeClr val="tx1"/>
              </a:solidFill>
            </a:endParaRPr>
          </a:p>
          <a:p>
            <a:pPr algn="l"/>
            <a:endParaRPr lang="el-GR" sz="3000" b="1" dirty="0" smtClean="0">
              <a:solidFill>
                <a:schemeClr val="tx1"/>
              </a:solidFill>
            </a:endParaRPr>
          </a:p>
          <a:p>
            <a:pPr algn="l"/>
            <a:endParaRPr lang="el-GR" sz="3000" b="1" dirty="0" smtClean="0">
              <a:solidFill>
                <a:schemeClr val="tx1"/>
              </a:solidFill>
            </a:endParaRPr>
          </a:p>
          <a:p>
            <a:pPr algn="l"/>
            <a:endParaRPr lang="el-GR" sz="3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3000" b="1" dirty="0" smtClean="0">
                <a:solidFill>
                  <a:schemeClr val="tx1"/>
                </a:solidFill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</a:rPr>
              <a:t>N</a:t>
            </a:r>
            <a:r>
              <a:rPr lang="el-GR" sz="3000" b="1" dirty="0" smtClean="0">
                <a:solidFill>
                  <a:schemeClr val="tx1"/>
                </a:solidFill>
              </a:rPr>
              <a:t>α φτιάξουμε αφίσα με κανόνες καθαριότητας της τάξης </a:t>
            </a:r>
            <a:r>
              <a:rPr lang="el-GR" sz="3000" b="1" dirty="0" smtClean="0">
                <a:solidFill>
                  <a:schemeClr val="tx1"/>
                </a:solidFill>
              </a:rPr>
              <a:t> </a:t>
            </a:r>
            <a:endParaRPr lang="el-GR" sz="3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3000" b="1" dirty="0" smtClean="0">
                <a:solidFill>
                  <a:schemeClr val="tx1"/>
                </a:solidFill>
              </a:rPr>
              <a:t> Να τοποθετήσουμε κάδους/σάκους ανακύκλωσης στην </a:t>
            </a:r>
            <a:r>
              <a:rPr lang="el-GR" sz="3000" b="1" dirty="0" smtClean="0">
                <a:solidFill>
                  <a:schemeClr val="tx1"/>
                </a:solidFill>
              </a:rPr>
              <a:t>τάξη</a:t>
            </a:r>
            <a:endParaRPr lang="el-GR" sz="3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3000" b="1" dirty="0" smtClean="0">
                <a:solidFill>
                  <a:schemeClr val="tx1"/>
                </a:solidFill>
              </a:rPr>
              <a:t> Να ορίσουμε υπεύθυνους για την καθαριότητα της τάξης ανά </a:t>
            </a:r>
            <a:r>
              <a:rPr lang="el-GR" sz="3000" b="1" dirty="0" smtClean="0">
                <a:solidFill>
                  <a:schemeClr val="tx1"/>
                </a:solidFill>
              </a:rPr>
              <a:t>βδομάδα</a:t>
            </a:r>
            <a:endParaRPr lang="el-GR" sz="3000" b="1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l-GR" sz="3000" b="1" dirty="0" smtClean="0">
                <a:solidFill>
                  <a:schemeClr val="tx1"/>
                </a:solidFill>
              </a:rPr>
              <a:t> Να ελέγχουμε καθημερινά το θρανίο μας και να το κρατάμε καθαρό.</a:t>
            </a:r>
            <a:endParaRPr lang="el-GR" sz="30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B7ECC28-6875-EB47-A280-76ED9B32ACD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9280"/>
            <a:ext cx="7776864" cy="7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err="1" smtClean="0">
                <a:solidFill>
                  <a:srgbClr val="2CA398"/>
                </a:solidFill>
              </a:rPr>
              <a:t>Σχολικ</a:t>
            </a:r>
            <a:r>
              <a:rPr lang="x-none" sz="2400" smtClean="0">
                <a:solidFill>
                  <a:srgbClr val="2CA398"/>
                </a:solidFill>
              </a:rPr>
              <a:t>ό</a:t>
            </a:r>
            <a:r>
              <a:rPr lang="el-GR" sz="2400" dirty="0" smtClean="0">
                <a:solidFill>
                  <a:srgbClr val="2CA398"/>
                </a:solidFill>
              </a:rPr>
              <a:t> Σύστημα Προώθησης Θετικών Συμπεριφορών</a:t>
            </a:r>
            <a:r>
              <a:rPr lang="x-none" sz="2400" smtClean="0">
                <a:solidFill>
                  <a:srgbClr val="2CA398"/>
                </a:solidFill>
              </a:rPr>
              <a:t/>
            </a:r>
            <a:br>
              <a:rPr lang="x-none" sz="2400" smtClean="0">
                <a:solidFill>
                  <a:srgbClr val="2CA398"/>
                </a:solidFill>
              </a:rPr>
            </a:br>
            <a:r>
              <a:rPr lang="el-GR" sz="3600" dirty="0" smtClean="0">
                <a:solidFill>
                  <a:srgbClr val="2CA398"/>
                </a:solidFill>
              </a:rPr>
              <a:t>2</a:t>
            </a:r>
            <a:r>
              <a:rPr lang="el-GR" sz="3600" baseline="30000" dirty="0" smtClean="0">
                <a:solidFill>
                  <a:srgbClr val="2CA398"/>
                </a:solidFill>
              </a:rPr>
              <a:t>ο</a:t>
            </a:r>
            <a:r>
              <a:rPr lang="el-GR" sz="3600" dirty="0" smtClean="0">
                <a:solidFill>
                  <a:srgbClr val="2CA398"/>
                </a:solidFill>
              </a:rPr>
              <a:t> ΔΗΜΟΤΙΚΟ ΑΓΙΟΥ ΑΘΑΝΑΣΙΟΥ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3600" dirty="0" smtClean="0">
                <a:solidFill>
                  <a:srgbClr val="C00000"/>
                </a:solidFill>
              </a:rPr>
              <a:t>ΑΓΑΠΑΤΕ  ΤΗΝ ΚΑΘΑΡΙΟΤΗΤΑ</a:t>
            </a:r>
          </a:p>
          <a:p>
            <a:pPr>
              <a:buNone/>
            </a:pPr>
            <a:endParaRPr lang="el-GR" sz="3600" dirty="0">
              <a:solidFill>
                <a:srgbClr val="C00000"/>
              </a:solidFill>
            </a:endParaRPr>
          </a:p>
        </p:txBody>
      </p:sp>
      <p:pic>
        <p:nvPicPr>
          <p:cNvPr id="4" name="Εικόνα 2">
            <a:extLst>
              <a:ext uri="{FF2B5EF4-FFF2-40B4-BE49-F238E27FC236}">
                <a16:creationId xmlns="" xmlns:a16="http://schemas.microsoft.com/office/drawing/2014/main" id="{89BD8AF5-FF63-9E42-99DE-20F6E52964E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44" y="260648"/>
            <a:ext cx="790555" cy="720080"/>
          </a:xfrm>
          <a:prstGeom prst="rect">
            <a:avLst/>
          </a:prstGeom>
        </p:spPr>
      </p:pic>
      <p:pic>
        <p:nvPicPr>
          <p:cNvPr id="5" name="4 - Εικόνα" descr="Τα λάθη που κάνουμε κατά την ανακύκλωση στην Ελλάδα – Η χώρα μας  ανακυκλώνει μόνο το 16% των απορριμάτων της – Προοδευτική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4845" y="2152650"/>
            <a:ext cx="5274310" cy="3652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275</Words>
  <Application>Microsoft Office PowerPoint</Application>
  <PresentationFormat>Προβολή στην οθόνη (4:3)</PresentationFormat>
  <Paragraphs>65</Paragraphs>
  <Slides>8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Θέμα του Office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  <vt:lpstr>Σχολικό Σύστημα Προώθησης Θετικών Συμπεριφορών 2ο ΔΗΜΟΤΙΚΟ ΑΓΙΟΥ ΑΘΑΝΑΣΙΟΥ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70</cp:revision>
  <dcterms:created xsi:type="dcterms:W3CDTF">2021-02-19T07:58:08Z</dcterms:created>
  <dcterms:modified xsi:type="dcterms:W3CDTF">2021-07-16T09:57:17Z</dcterms:modified>
</cp:coreProperties>
</file>